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handoutMasterIdLst>
    <p:handoutMasterId r:id="rId10"/>
  </p:handoutMasterIdLst>
  <p:sldIdLst>
    <p:sldId id="256" r:id="rId2"/>
    <p:sldId id="257" r:id="rId3"/>
    <p:sldId id="258" r:id="rId4"/>
    <p:sldId id="261" r:id="rId5"/>
    <p:sldId id="259"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F747"/>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02" autoAdjust="0"/>
    <p:restoredTop sz="94667" autoAdjust="0"/>
  </p:normalViewPr>
  <p:slideViewPr>
    <p:cSldViewPr>
      <p:cViewPr>
        <p:scale>
          <a:sx n="84" d="100"/>
          <a:sy n="84" d="100"/>
        </p:scale>
        <p:origin x="-5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249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31A0F78-58F6-4BDC-A7CF-7B10D4EFD095}" type="datetimeFigureOut">
              <a:rPr lang="en-NZ" smtClean="0"/>
              <a:pPr/>
              <a:t>4/06/2012</a:t>
            </a:fld>
            <a:endParaRPr lang="en-N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3EDEDA-2E22-4FDA-99FB-40402C0D3494}" type="slidenum">
              <a:rPr lang="en-NZ" smtClean="0"/>
              <a:pPr/>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CAC166-CEFB-4BB5-8971-B24C2C7FF8B0}" type="datetimeFigureOut">
              <a:rPr lang="en-NZ" smtClean="0"/>
              <a:pPr/>
              <a:t>4/06/2012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CAC61F-F2A4-4BD6-BAAB-7317BA2CC31E}"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mtClean="0"/>
              <a:t>Hectors Do</a:t>
            </a:r>
            <a:endParaRPr lang="en-NZ"/>
          </a:p>
        </p:txBody>
      </p:sp>
      <p:sp>
        <p:nvSpPr>
          <p:cNvPr id="4" name="Slide Number Placeholder 3"/>
          <p:cNvSpPr>
            <a:spLocks noGrp="1"/>
          </p:cNvSpPr>
          <p:nvPr>
            <p:ph type="sldNum" sz="quarter" idx="10"/>
          </p:nvPr>
        </p:nvSpPr>
        <p:spPr/>
        <p:txBody>
          <a:bodyPr/>
          <a:lstStyle/>
          <a:p>
            <a:fld id="{F7CAC61F-F2A4-4BD6-BAAB-7317BA2CC31E}"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B27088B-50AC-476C-A01B-98F6D32DDFCF}" type="datetimeFigureOut">
              <a:rPr lang="en-NZ" smtClean="0"/>
              <a:pPr/>
              <a:t>4/06/2012</a:t>
            </a:fld>
            <a:endParaRPr lang="en-NZ"/>
          </a:p>
        </p:txBody>
      </p:sp>
      <p:sp>
        <p:nvSpPr>
          <p:cNvPr id="19" name="Footer Placeholder 18"/>
          <p:cNvSpPr>
            <a:spLocks noGrp="1"/>
          </p:cNvSpPr>
          <p:nvPr>
            <p:ph type="ftr" sz="quarter" idx="11"/>
          </p:nvPr>
        </p:nvSpPr>
        <p:spPr/>
        <p:txBody>
          <a:bodyPr/>
          <a:lstStyle/>
          <a:p>
            <a:r>
              <a:rPr lang="en-NZ" smtClean="0"/>
              <a:t>Annabel</a:t>
            </a:r>
            <a:endParaRPr lang="en-NZ" dirty="0"/>
          </a:p>
        </p:txBody>
      </p:sp>
      <p:sp>
        <p:nvSpPr>
          <p:cNvPr id="27" name="Slide Number Placeholder 26"/>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27088B-50AC-476C-A01B-98F6D32DDFCF}" type="datetimeFigureOut">
              <a:rPr lang="en-NZ" smtClean="0"/>
              <a:pPr/>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27088B-50AC-476C-A01B-98F6D32DDFCF}" type="datetimeFigureOut">
              <a:rPr lang="en-NZ" smtClean="0"/>
              <a:pPr/>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27088B-50AC-476C-A01B-98F6D32DDFCF}" type="datetimeFigureOut">
              <a:rPr lang="en-NZ" smtClean="0"/>
              <a:pPr/>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B27088B-50AC-476C-A01B-98F6D32DDFCF}" type="datetimeFigureOut">
              <a:rPr lang="en-NZ" smtClean="0"/>
              <a:pPr/>
              <a:t>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27088B-50AC-476C-A01B-98F6D32DDFCF}" type="datetimeFigureOut">
              <a:rPr lang="en-NZ" smtClean="0"/>
              <a:pPr/>
              <a:t>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27088B-50AC-476C-A01B-98F6D32DDFCF}" type="datetimeFigureOut">
              <a:rPr lang="en-NZ" smtClean="0"/>
              <a:pPr/>
              <a:t>4/06/2012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27088B-50AC-476C-A01B-98F6D32DDFCF}" type="datetimeFigureOut">
              <a:rPr lang="en-NZ" smtClean="0"/>
              <a:pPr/>
              <a:t>4/06/2012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27088B-50AC-476C-A01B-98F6D32DDFCF}" type="datetimeFigureOut">
              <a:rPr lang="en-NZ" smtClean="0"/>
              <a:pPr/>
              <a:t>4/06/2012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27088B-50AC-476C-A01B-98F6D32DDFCF}" type="datetimeFigureOut">
              <a:rPr lang="en-NZ" smtClean="0"/>
              <a:pPr/>
              <a:t>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E9899C9-97C3-4BC5-9852-0AEA89DFA124}"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B27088B-50AC-476C-A01B-98F6D32DDFCF}" type="datetimeFigureOut">
              <a:rPr lang="en-NZ" smtClean="0"/>
              <a:pPr/>
              <a:t>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0E9899C9-97C3-4BC5-9852-0AEA89DFA124}" type="slidenum">
              <a:rPr lang="en-NZ" smtClean="0"/>
              <a:pPr/>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B27088B-50AC-476C-A01B-98F6D32DDFCF}" type="datetimeFigureOut">
              <a:rPr lang="en-NZ" smtClean="0"/>
              <a:pPr/>
              <a:t>4/06/2012</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r>
              <a:rPr lang="en-NZ" smtClean="0"/>
              <a:t>By Annabel</a:t>
            </a:r>
            <a:endParaRPr lang="en-NZ"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n.wikipedia.org/wiki/James_Hecto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HECTOR’S DOLPHIN</a:t>
            </a:r>
            <a:endParaRPr lang="en-NZ" dirty="0"/>
          </a:p>
        </p:txBody>
      </p:sp>
      <p:sp>
        <p:nvSpPr>
          <p:cNvPr id="3" name="Subtitle 2"/>
          <p:cNvSpPr>
            <a:spLocks noGrp="1"/>
          </p:cNvSpPr>
          <p:nvPr>
            <p:ph type="subTitle" idx="1"/>
          </p:nvPr>
        </p:nvSpPr>
        <p:spPr/>
        <p:txBody>
          <a:bodyPr/>
          <a:lstStyle/>
          <a:p>
            <a:r>
              <a:rPr lang="en-NZ" dirty="0" smtClean="0">
                <a:solidFill>
                  <a:srgbClr val="00B0F0"/>
                </a:solidFill>
              </a:rPr>
              <a:t>Some things about the Hector’s dolphins</a:t>
            </a:r>
            <a:endParaRPr lang="en-NZ" dirty="0">
              <a:solidFill>
                <a:srgbClr val="00B0F0"/>
              </a:solidFill>
            </a:endParaRPr>
          </a:p>
        </p:txBody>
      </p:sp>
      <p:pic>
        <p:nvPicPr>
          <p:cNvPr id="2050" name="Picture 2" descr="http://www.google.co.nz/url?source=imgres&amp;ct=img&amp;q=http://www.careforwhales.co.nz/content/images/58/192x288crop/Hectors_Dolphin.jpg&amp;sa=X&amp;ei=rEjAT9GDJYf8mAWO09HMCg&amp;ved=0CAQQ8wc4Bg&amp;usg=AFQjCNFE6mpQEF8b54vmKs_SwIwaA1cXFw"/>
          <p:cNvPicPr>
            <a:picLocks noChangeAspect="1" noChangeArrowheads="1"/>
          </p:cNvPicPr>
          <p:nvPr/>
        </p:nvPicPr>
        <p:blipFill>
          <a:blip r:embed="rId2" cstate="print"/>
          <a:srcRect/>
          <a:stretch>
            <a:fillRect/>
          </a:stretch>
        </p:blipFill>
        <p:spPr bwMode="auto">
          <a:xfrm>
            <a:off x="0" y="3068960"/>
            <a:ext cx="1835696" cy="3789040"/>
          </a:xfrm>
          <a:prstGeom prst="rect">
            <a:avLst/>
          </a:prstGeom>
          <a:noFill/>
        </p:spPr>
      </p:pic>
      <p:pic>
        <p:nvPicPr>
          <p:cNvPr id="2052" name="Picture 4" descr="http://www.google.co.nz/url?source=imgres&amp;ct=img&amp;q=http://www.nabis.govt.nz/SpeciesImages/MAMMALS/Hector.jpg&amp;sa=X&amp;ei=-kjAT7aACa_KmAWn-a3cCg&amp;ved=0CAQQ8wc4BA&amp;usg=AFQjCNH7xwFDZXHc3g6ziNyY-m7FGGuWgQ"/>
          <p:cNvPicPr>
            <a:picLocks noChangeAspect="1" noChangeArrowheads="1"/>
          </p:cNvPicPr>
          <p:nvPr/>
        </p:nvPicPr>
        <p:blipFill>
          <a:blip r:embed="rId3" cstate="print"/>
          <a:srcRect/>
          <a:stretch>
            <a:fillRect/>
          </a:stretch>
        </p:blipFill>
        <p:spPr bwMode="auto">
          <a:xfrm>
            <a:off x="5327866" y="4653136"/>
            <a:ext cx="3816134" cy="2204864"/>
          </a:xfrm>
          <a:prstGeom prst="rect">
            <a:avLst/>
          </a:prstGeom>
          <a:noFill/>
        </p:spPr>
      </p:pic>
      <p:pic>
        <p:nvPicPr>
          <p:cNvPr id="2054" name="Picture 6" descr="http://www.google.co.nz/url?source=imgres&amp;ct=img&amp;q=http://www.blackcat.co.nz/images/stories/content-images/dolphins4.jpg&amp;sa=X&amp;ei=KUnAT7nVEILymAW84LzOCg&amp;ved=0CAQQ8wc4Cw&amp;usg=AFQjCNG1AFaWuFgxMyrxpD7-71UuMgK0pA"/>
          <p:cNvPicPr>
            <a:picLocks noChangeAspect="1" noChangeArrowheads="1"/>
          </p:cNvPicPr>
          <p:nvPr/>
        </p:nvPicPr>
        <p:blipFill>
          <a:blip r:embed="rId4" cstate="print"/>
          <a:srcRect/>
          <a:stretch>
            <a:fillRect/>
          </a:stretch>
        </p:blipFill>
        <p:spPr bwMode="auto">
          <a:xfrm>
            <a:off x="2195736" y="0"/>
            <a:ext cx="5688632" cy="2420888"/>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solidFill>
                  <a:srgbClr val="00B050"/>
                </a:solidFill>
              </a:rPr>
              <a:t>What they eat and what eats them.</a:t>
            </a:r>
            <a:endParaRPr lang="en-NZ" dirty="0">
              <a:solidFill>
                <a:srgbClr val="00B050"/>
              </a:solidFill>
            </a:endParaRPr>
          </a:p>
        </p:txBody>
      </p:sp>
      <p:sp>
        <p:nvSpPr>
          <p:cNvPr id="3" name="Content Placeholder 2"/>
          <p:cNvSpPr>
            <a:spLocks noGrp="1"/>
          </p:cNvSpPr>
          <p:nvPr>
            <p:ph idx="1"/>
          </p:nvPr>
        </p:nvSpPr>
        <p:spPr/>
        <p:txBody>
          <a:bodyPr/>
          <a:lstStyle/>
          <a:p>
            <a:r>
              <a:rPr lang="en-NZ" dirty="0" smtClean="0">
                <a:solidFill>
                  <a:schemeClr val="tx2"/>
                </a:solidFill>
              </a:rPr>
              <a:t>They eat fish like mullet, crab and other sea creatures.</a:t>
            </a:r>
            <a:r>
              <a:rPr lang="en-NZ" dirty="0" smtClean="0"/>
              <a:t> </a:t>
            </a:r>
          </a:p>
          <a:p>
            <a:pPr>
              <a:buNone/>
            </a:pPr>
            <a:endParaRPr lang="en-NZ" dirty="0" smtClean="0">
              <a:solidFill>
                <a:schemeClr val="tx2"/>
              </a:solidFill>
            </a:endParaRPr>
          </a:p>
          <a:p>
            <a:r>
              <a:rPr lang="en-NZ" dirty="0" smtClean="0">
                <a:solidFill>
                  <a:schemeClr val="tx2"/>
                </a:solidFill>
              </a:rPr>
              <a:t>Orca Whales eat Hector’s Dolphins.</a:t>
            </a:r>
          </a:p>
          <a:p>
            <a:endParaRPr lang="en-NZ" dirty="0" smtClean="0">
              <a:solidFill>
                <a:schemeClr val="tx2"/>
              </a:solidFill>
            </a:endParaRPr>
          </a:p>
          <a:p>
            <a:r>
              <a:rPr lang="en-NZ" dirty="0" smtClean="0">
                <a:solidFill>
                  <a:schemeClr val="tx2"/>
                </a:solidFill>
              </a:rPr>
              <a:t>All Dolphins are Carnivores that means they only eat meat e.g squid, crab and all </a:t>
            </a:r>
          </a:p>
          <a:p>
            <a:pPr>
              <a:buNone/>
            </a:pPr>
            <a:r>
              <a:rPr lang="en-NZ" dirty="0" smtClean="0">
                <a:solidFill>
                  <a:schemeClr val="tx2"/>
                </a:solidFill>
              </a:rPr>
              <a:t>o</a:t>
            </a:r>
            <a:r>
              <a:rPr lang="en-NZ" smtClean="0">
                <a:solidFill>
                  <a:schemeClr val="tx2"/>
                </a:solidFill>
              </a:rPr>
              <a:t>f the above.</a:t>
            </a:r>
            <a:endParaRPr lang="en-NZ" dirty="0" smtClean="0">
              <a:solidFill>
                <a:schemeClr val="tx2"/>
              </a:solidFill>
            </a:endParaRPr>
          </a:p>
          <a:p>
            <a:endParaRPr lang="en-NZ" dirty="0" smtClean="0">
              <a:solidFill>
                <a:schemeClr val="tx2"/>
              </a:solidFill>
            </a:endParaRPr>
          </a:p>
          <a:p>
            <a:endParaRPr lang="en-NZ" dirty="0" smtClean="0">
              <a:solidFill>
                <a:schemeClr val="tx2"/>
              </a:solidFill>
            </a:endParaRPr>
          </a:p>
        </p:txBody>
      </p:sp>
      <p:pic>
        <p:nvPicPr>
          <p:cNvPr id="6146" name="Picture 2" descr="http://www.google.co.nz/url?source=imgres&amp;ct=img&amp;q=http://gliving.com/wp-content/uploads/2007/10/hectors-dolphins-01.jpg&amp;sa=X&amp;ei=TCzDT82KIuKsiAedj7mwCg&amp;ved=0CAQQ8wc4EA&amp;usg=AFQjCNFIlKcto3kIRX-KjiA3Zu2iKd186g"/>
          <p:cNvPicPr>
            <a:picLocks noChangeAspect="1" noChangeArrowheads="1"/>
          </p:cNvPicPr>
          <p:nvPr/>
        </p:nvPicPr>
        <p:blipFill>
          <a:blip r:embed="rId2" cstate="print"/>
          <a:srcRect/>
          <a:stretch>
            <a:fillRect/>
          </a:stretch>
        </p:blipFill>
        <p:spPr bwMode="auto">
          <a:xfrm>
            <a:off x="5220072" y="4365104"/>
            <a:ext cx="3203848" cy="2060848"/>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92D050"/>
                </a:solidFill>
              </a:rPr>
              <a:t>About their species.</a:t>
            </a:r>
            <a:endParaRPr lang="en-NZ" dirty="0">
              <a:solidFill>
                <a:srgbClr val="92D050"/>
              </a:solidFill>
            </a:endParaRPr>
          </a:p>
        </p:txBody>
      </p:sp>
      <p:sp>
        <p:nvSpPr>
          <p:cNvPr id="3" name="Content Placeholder 2"/>
          <p:cNvSpPr>
            <a:spLocks noGrp="1"/>
          </p:cNvSpPr>
          <p:nvPr>
            <p:ph idx="1"/>
          </p:nvPr>
        </p:nvSpPr>
        <p:spPr/>
        <p:txBody>
          <a:bodyPr>
            <a:normAutofit fontScale="92500" lnSpcReduction="10000"/>
          </a:bodyPr>
          <a:lstStyle/>
          <a:p>
            <a:r>
              <a:rPr lang="en-NZ" dirty="0" smtClean="0">
                <a:solidFill>
                  <a:srgbClr val="FFC000"/>
                </a:solidFill>
              </a:rPr>
              <a:t> Hector's dolphins are members of the family '</a:t>
            </a:r>
            <a:r>
              <a:rPr lang="en-NZ" dirty="0" err="1" smtClean="0">
                <a:solidFill>
                  <a:srgbClr val="FFC000"/>
                </a:solidFill>
              </a:rPr>
              <a:t>delphinidae</a:t>
            </a:r>
            <a:r>
              <a:rPr lang="en-NZ" dirty="0" smtClean="0">
                <a:solidFill>
                  <a:srgbClr val="FFC000"/>
                </a:solidFill>
              </a:rPr>
              <a:t>'  And they Are not fish they are mammals like us-there are about 32 species of dolphins found throughout the world.</a:t>
            </a:r>
          </a:p>
          <a:p>
            <a:r>
              <a:rPr lang="en-NZ" dirty="0" smtClean="0">
                <a:solidFill>
                  <a:srgbClr val="FFC000"/>
                </a:solidFill>
              </a:rPr>
              <a:t>The Hector’s Dolphin is only 1.4 metres long fully grown. And is one of the smallest cetaceans</a:t>
            </a:r>
          </a:p>
          <a:p>
            <a:r>
              <a:rPr lang="en-NZ" dirty="0" smtClean="0">
                <a:solidFill>
                  <a:srgbClr val="FFC000"/>
                </a:solidFill>
              </a:rPr>
              <a:t>There is 8000 Hector’s Dolphins left in the world. In 1970 there was 29,000.</a:t>
            </a:r>
          </a:p>
          <a:p>
            <a:r>
              <a:rPr lang="en-NZ" dirty="0" smtClean="0">
                <a:solidFill>
                  <a:srgbClr val="FFC000"/>
                </a:solidFill>
              </a:rPr>
              <a:t>They are the most rarest of all the Dolphins.</a:t>
            </a:r>
          </a:p>
          <a:p>
            <a:r>
              <a:rPr lang="en-NZ" dirty="0" smtClean="0">
                <a:solidFill>
                  <a:srgbClr val="FFC000"/>
                </a:solidFill>
              </a:rPr>
              <a:t>IUCN have the hector’s dolphins as a project</a:t>
            </a:r>
          </a:p>
          <a:p>
            <a:r>
              <a:rPr lang="en-NZ" dirty="0" smtClean="0">
                <a:solidFill>
                  <a:srgbClr val="FFC000"/>
                </a:solidFill>
              </a:rPr>
              <a:t>IUCN stands for International union for conservation of nature.</a:t>
            </a:r>
          </a:p>
          <a:p>
            <a:endParaRPr lang="en-NZ" dirty="0" smtClean="0"/>
          </a:p>
          <a:p>
            <a:endParaRPr lang="en-NZ" dirty="0" smtClean="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mtClean="0">
                <a:solidFill>
                  <a:schemeClr val="accent5">
                    <a:lumMod val="60000"/>
                    <a:lumOff val="40000"/>
                  </a:schemeClr>
                </a:solidFill>
              </a:rPr>
              <a:t>Problem-How </a:t>
            </a:r>
            <a:r>
              <a:rPr lang="en-NZ" dirty="0" smtClean="0">
                <a:solidFill>
                  <a:schemeClr val="accent5">
                    <a:lumMod val="60000"/>
                    <a:lumOff val="40000"/>
                  </a:schemeClr>
                </a:solidFill>
              </a:rPr>
              <a:t>can we help them.</a:t>
            </a:r>
            <a:endParaRPr lang="en-NZ" dirty="0">
              <a:solidFill>
                <a:schemeClr val="accent5">
                  <a:lumMod val="60000"/>
                  <a:lumOff val="40000"/>
                </a:schemeClr>
              </a:solidFill>
            </a:endParaRPr>
          </a:p>
        </p:txBody>
      </p:sp>
      <p:sp>
        <p:nvSpPr>
          <p:cNvPr id="3" name="Content Placeholder 2"/>
          <p:cNvSpPr>
            <a:spLocks noGrp="1"/>
          </p:cNvSpPr>
          <p:nvPr>
            <p:ph idx="1"/>
          </p:nvPr>
        </p:nvSpPr>
        <p:spPr/>
        <p:txBody>
          <a:bodyPr>
            <a:normAutofit/>
          </a:bodyPr>
          <a:lstStyle/>
          <a:p>
            <a:pPr>
              <a:buNone/>
            </a:pPr>
            <a:r>
              <a:rPr lang="en-NZ" sz="2000" dirty="0" smtClean="0">
                <a:solidFill>
                  <a:srgbClr val="7030A0"/>
                </a:solidFill>
              </a:rPr>
              <a:t> </a:t>
            </a:r>
            <a:r>
              <a:rPr lang="en-NZ" sz="2400" dirty="0" smtClean="0">
                <a:solidFill>
                  <a:srgbClr val="7030A0"/>
                </a:solidFill>
              </a:rPr>
              <a:t>Their </a:t>
            </a:r>
            <a:r>
              <a:rPr lang="en-NZ" sz="2400" dirty="0" smtClean="0">
                <a:solidFill>
                  <a:srgbClr val="7030A0"/>
                </a:solidFill>
              </a:rPr>
              <a:t>decline in numbers was caused by being caught and drowned in gillnets.</a:t>
            </a:r>
          </a:p>
          <a:p>
            <a:r>
              <a:rPr lang="en-NZ" sz="2400" dirty="0" smtClean="0">
                <a:solidFill>
                  <a:srgbClr val="7030A0"/>
                </a:solidFill>
              </a:rPr>
              <a:t>This problem can be solved simply and effectively by ensuring that only selective fishing methods are used in areas where Hector’s dolphins are found. In particular no gillnets should be left in water less then 100m deep.</a:t>
            </a:r>
          </a:p>
        </p:txBody>
      </p:sp>
      <p:sp>
        <p:nvSpPr>
          <p:cNvPr id="4" name="Content Placeholder 2"/>
          <p:cNvSpPr txBox="1">
            <a:spLocks/>
          </p:cNvSpPr>
          <p:nvPr/>
        </p:nvSpPr>
        <p:spPr>
          <a:xfrm>
            <a:off x="467544" y="1556792"/>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NZ" sz="3200" b="0" i="0" u="none" strike="noStrike" kern="1200" cap="none" spc="0" normalizeH="0" baseline="0" noProof="0" dirty="0" smtClean="0">
              <a:ln>
                <a:noFill/>
              </a:ln>
              <a:solidFill>
                <a:srgbClr val="7030A0"/>
              </a:solidFill>
              <a:effectLst/>
              <a:uLnTx/>
              <a:uFillTx/>
              <a:latin typeface="+mn-lt"/>
              <a:ea typeface="+mn-ea"/>
              <a:cs typeface="+mn-cs"/>
            </a:endParaRPr>
          </a:p>
        </p:txBody>
      </p:sp>
      <p:pic>
        <p:nvPicPr>
          <p:cNvPr id="2054" name="Picture 6" descr="http://www.google.co.nz/url?source=imgres&amp;ct=img&amp;q=http://sphotos.xx.fbcdn.net/hphotos-snc7/p480x480/581072_235542159883722_143442629093676_373818_1963230808_n.jpg&amp;sa=X&amp;ei=3yvDT5TTEIy4iAeRidSeCg&amp;ved=0CAQQ8wc4KQ&amp;usg=AFQjCNG2GTqBe-XmQnIfxeboYmtzbPCHhA"/>
          <p:cNvPicPr>
            <a:picLocks noChangeAspect="1" noChangeArrowheads="1"/>
          </p:cNvPicPr>
          <p:nvPr/>
        </p:nvPicPr>
        <p:blipFill>
          <a:blip r:embed="rId2" cstate="print"/>
          <a:srcRect/>
          <a:stretch>
            <a:fillRect/>
          </a:stretch>
        </p:blipFill>
        <p:spPr bwMode="auto">
          <a:xfrm>
            <a:off x="611560" y="4293096"/>
            <a:ext cx="2808312" cy="2564904"/>
          </a:xfrm>
          <a:prstGeom prst="rect">
            <a:avLst/>
          </a:prstGeom>
          <a:noFill/>
        </p:spPr>
      </p:pic>
      <p:pic>
        <p:nvPicPr>
          <p:cNvPr id="2056" name="Picture 8" descr="http://www.google.co.nz/url?source=imgres&amp;ct=img&amp;q=http://static.stuff.co.nz/1330038233/313/5704313.jpg&amp;sa=X&amp;ei=1izDT87nIoeXiQeNnOWNCg&amp;ved=0CAQQ8wc4AQ&amp;usg=AFQjCNEDYqK6E9YegqW6UDaUiOUHCKr0_w"/>
          <p:cNvPicPr>
            <a:picLocks noChangeAspect="1" noChangeArrowheads="1"/>
          </p:cNvPicPr>
          <p:nvPr/>
        </p:nvPicPr>
        <p:blipFill>
          <a:blip r:embed="rId3" cstate="print"/>
          <a:srcRect/>
          <a:stretch>
            <a:fillRect/>
          </a:stretch>
        </p:blipFill>
        <p:spPr bwMode="auto">
          <a:xfrm>
            <a:off x="4139952" y="4221088"/>
            <a:ext cx="3816424" cy="2636912"/>
          </a:xfrm>
          <a:prstGeom prst="rect">
            <a:avLst/>
          </a:prstGeom>
          <a:noFill/>
        </p:spPr>
      </p:pic>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C00000"/>
                </a:solidFill>
              </a:rPr>
              <a:t>Interesting facts.</a:t>
            </a:r>
            <a:endParaRPr lang="en-NZ" dirty="0">
              <a:solidFill>
                <a:srgbClr val="C00000"/>
              </a:solidFill>
            </a:endParaRPr>
          </a:p>
        </p:txBody>
      </p:sp>
      <p:sp>
        <p:nvSpPr>
          <p:cNvPr id="3" name="Content Placeholder 2"/>
          <p:cNvSpPr>
            <a:spLocks noGrp="1"/>
          </p:cNvSpPr>
          <p:nvPr>
            <p:ph idx="1"/>
          </p:nvPr>
        </p:nvSpPr>
        <p:spPr/>
        <p:txBody>
          <a:bodyPr>
            <a:normAutofit/>
          </a:bodyPr>
          <a:lstStyle/>
          <a:p>
            <a:r>
              <a:rPr lang="en-NZ" dirty="0" smtClean="0">
                <a:solidFill>
                  <a:srgbClr val="5CF747"/>
                </a:solidFill>
              </a:rPr>
              <a:t>Hector’s dolphin was named after Sir </a:t>
            </a:r>
            <a:r>
              <a:rPr lang="en-NZ" dirty="0" smtClean="0">
                <a:solidFill>
                  <a:srgbClr val="5CF747"/>
                </a:solidFill>
                <a:hlinkClick r:id="rId2" action="ppaction://hlinkfile" tooltip="James Hector"/>
              </a:rPr>
              <a:t>James Hector</a:t>
            </a:r>
            <a:r>
              <a:rPr lang="en-NZ" dirty="0" smtClean="0">
                <a:solidFill>
                  <a:srgbClr val="5CF747"/>
                </a:solidFill>
              </a:rPr>
              <a:t> (1834–1907)</a:t>
            </a:r>
          </a:p>
          <a:p>
            <a:r>
              <a:rPr lang="en-NZ" dirty="0" smtClean="0">
                <a:solidFill>
                  <a:srgbClr val="5CF747"/>
                </a:solidFill>
              </a:rPr>
              <a:t>Hector's dolphins are known to live to a maximum of 20 years</a:t>
            </a:r>
          </a:p>
          <a:p>
            <a:r>
              <a:rPr lang="en-NZ" dirty="0" smtClean="0">
                <a:solidFill>
                  <a:srgbClr val="5CF747"/>
                </a:solidFill>
              </a:rPr>
              <a:t>Traditionally, </a:t>
            </a:r>
            <a:r>
              <a:rPr lang="en-NZ" dirty="0" err="1" smtClean="0">
                <a:solidFill>
                  <a:srgbClr val="5CF747"/>
                </a:solidFill>
              </a:rPr>
              <a:t>Māori</a:t>
            </a:r>
            <a:r>
              <a:rPr lang="en-NZ" dirty="0" smtClean="0">
                <a:solidFill>
                  <a:srgbClr val="5CF747"/>
                </a:solidFill>
              </a:rPr>
              <a:t> watched dolphin movements to predict the </a:t>
            </a:r>
            <a:r>
              <a:rPr lang="en-NZ" dirty="0" smtClean="0">
                <a:solidFill>
                  <a:srgbClr val="5CF747"/>
                </a:solidFill>
              </a:rPr>
              <a:t>weather</a:t>
            </a:r>
          </a:p>
          <a:p>
            <a:r>
              <a:rPr lang="en-NZ" dirty="0" smtClean="0">
                <a:solidFill>
                  <a:srgbClr val="5CF747"/>
                </a:solidFill>
              </a:rPr>
              <a:t>They do not migrate</a:t>
            </a:r>
          </a:p>
          <a:p>
            <a:r>
              <a:rPr lang="en-NZ" dirty="0" smtClean="0">
                <a:solidFill>
                  <a:srgbClr val="5CF747"/>
                </a:solidFill>
              </a:rPr>
              <a:t>They only stay in NZ in waters like south</a:t>
            </a:r>
          </a:p>
          <a:p>
            <a:pPr>
              <a:buNone/>
            </a:pPr>
            <a:r>
              <a:rPr lang="en-NZ" dirty="0" smtClean="0">
                <a:solidFill>
                  <a:srgbClr val="5CF747"/>
                </a:solidFill>
              </a:rPr>
              <a:t> </a:t>
            </a:r>
            <a:r>
              <a:rPr lang="en-NZ" dirty="0" smtClean="0">
                <a:solidFill>
                  <a:srgbClr val="5CF747"/>
                </a:solidFill>
              </a:rPr>
              <a:t>    and north </a:t>
            </a:r>
            <a:r>
              <a:rPr lang="en-NZ" dirty="0" err="1" smtClean="0">
                <a:solidFill>
                  <a:srgbClr val="5CF747"/>
                </a:solidFill>
              </a:rPr>
              <a:t>ect</a:t>
            </a:r>
            <a:r>
              <a:rPr lang="en-NZ" dirty="0" smtClean="0">
                <a:solidFill>
                  <a:srgbClr val="5CF747"/>
                </a:solidFill>
              </a:rPr>
              <a:t>.</a:t>
            </a:r>
          </a:p>
          <a:p>
            <a:pPr>
              <a:buNone/>
            </a:pPr>
            <a:endParaRPr lang="en-NZ" dirty="0"/>
          </a:p>
        </p:txBody>
      </p:sp>
      <p:pic>
        <p:nvPicPr>
          <p:cNvPr id="4098" name="Picture 2" descr="http://www.google.co.nz/url?source=imgres&amp;ct=img&amp;q=http://www.thedailygreen.com/cm/thedailygreen/images/zR/hectors-dolphin-endangered-lg.jpg&amp;sa=X&amp;ei=mSzDT_uZIaSSiQfssdWaCg&amp;ved=0CAQQ8wc4CQ&amp;usg=AFQjCNGeyy2O21_4_0FsDVRFdRTUxMKdAg"/>
          <p:cNvPicPr>
            <a:picLocks noChangeAspect="1" noChangeArrowheads="1"/>
          </p:cNvPicPr>
          <p:nvPr/>
        </p:nvPicPr>
        <p:blipFill>
          <a:blip r:embed="rId3" cstate="print"/>
          <a:srcRect/>
          <a:stretch>
            <a:fillRect/>
          </a:stretch>
        </p:blipFill>
        <p:spPr bwMode="auto">
          <a:xfrm>
            <a:off x="6767736" y="4509120"/>
            <a:ext cx="2376264" cy="2348880"/>
          </a:xfrm>
          <a:prstGeom prst="rect">
            <a:avLst/>
          </a:prstGeom>
          <a:noFill/>
        </p:spPr>
      </p:pic>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3600" dirty="0" smtClean="0">
                <a:solidFill>
                  <a:srgbClr val="5CF747"/>
                </a:solidFill>
                <a:latin typeface="+mn-lt"/>
              </a:rPr>
              <a:t>What they look like/what special features they have to help them.</a:t>
            </a:r>
            <a:endParaRPr lang="en-NZ" sz="3600" dirty="0">
              <a:solidFill>
                <a:srgbClr val="5CF747"/>
              </a:solidFill>
              <a:latin typeface="+mn-lt"/>
            </a:endParaRPr>
          </a:p>
        </p:txBody>
      </p:sp>
      <p:sp>
        <p:nvSpPr>
          <p:cNvPr id="3" name="Content Placeholder 2"/>
          <p:cNvSpPr>
            <a:spLocks noGrp="1"/>
          </p:cNvSpPr>
          <p:nvPr>
            <p:ph idx="1"/>
          </p:nvPr>
        </p:nvSpPr>
        <p:spPr/>
        <p:txBody>
          <a:bodyPr/>
          <a:lstStyle/>
          <a:p>
            <a:r>
              <a:rPr lang="en-NZ" dirty="0" smtClean="0">
                <a:solidFill>
                  <a:srgbClr val="FF0000"/>
                </a:solidFill>
              </a:rPr>
              <a:t>They are the only dolphins in New Zealand with a well rounded black dorsal fin.</a:t>
            </a:r>
          </a:p>
          <a:p>
            <a:r>
              <a:rPr lang="en-NZ" dirty="0" smtClean="0">
                <a:solidFill>
                  <a:srgbClr val="FF0000"/>
                </a:solidFill>
              </a:rPr>
              <a:t>Like other dolphins Hector’s Dolphins use echo-location.</a:t>
            </a:r>
          </a:p>
          <a:p>
            <a:r>
              <a:rPr lang="en-NZ" dirty="0" smtClean="0">
                <a:solidFill>
                  <a:srgbClr val="FF0000"/>
                </a:solidFill>
              </a:rPr>
              <a:t>They are also warm blooded so they don’t get as cold.</a:t>
            </a:r>
          </a:p>
          <a:p>
            <a:r>
              <a:rPr lang="en-NZ" dirty="0" smtClean="0">
                <a:solidFill>
                  <a:srgbClr val="FF0000"/>
                </a:solidFill>
              </a:rPr>
              <a:t>They have heaps of special things to help them like all of the above even though they are the rarest type of Dolphins.</a:t>
            </a:r>
            <a:endParaRPr lang="en-NZ" dirty="0" smtClean="0">
              <a:solidFill>
                <a:srgbClr val="FF0000"/>
              </a:solidFill>
            </a:endParaRPr>
          </a:p>
        </p:txBody>
      </p:sp>
      <p:sp>
        <p:nvSpPr>
          <p:cNvPr id="4" name="Rectangle 3"/>
          <p:cNvSpPr/>
          <p:nvPr/>
        </p:nvSpPr>
        <p:spPr>
          <a:xfrm>
            <a:off x="2286000" y="3105835"/>
            <a:ext cx="4572000" cy="369332"/>
          </a:xfrm>
          <a:prstGeom prst="rect">
            <a:avLst/>
          </a:prstGeom>
        </p:spPr>
        <p:txBody>
          <a:bodyPr>
            <a:spAutoFit/>
          </a:bodyPr>
          <a:lstStyle/>
          <a:p>
            <a:r>
              <a:rPr lang="en-NZ" dirty="0" smtClean="0"/>
              <a:t> </a:t>
            </a:r>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solidFill>
                  <a:schemeClr val="accent5">
                    <a:lumMod val="60000"/>
                    <a:lumOff val="40000"/>
                  </a:schemeClr>
                </a:solidFill>
              </a:rPr>
              <a:t>Where this animal is </a:t>
            </a:r>
            <a:r>
              <a:rPr lang="en-NZ" dirty="0" smtClean="0">
                <a:solidFill>
                  <a:schemeClr val="accent5">
                    <a:lumMod val="60000"/>
                    <a:lumOff val="40000"/>
                  </a:schemeClr>
                </a:solidFill>
              </a:rPr>
              <a:t>found</a:t>
            </a:r>
            <a:br>
              <a:rPr lang="en-NZ" dirty="0" smtClean="0">
                <a:solidFill>
                  <a:schemeClr val="accent5">
                    <a:lumMod val="60000"/>
                    <a:lumOff val="40000"/>
                  </a:schemeClr>
                </a:solidFill>
              </a:rPr>
            </a:br>
            <a:endParaRPr lang="en-NZ" dirty="0">
              <a:solidFill>
                <a:schemeClr val="accent5">
                  <a:lumMod val="60000"/>
                  <a:lumOff val="40000"/>
                </a:schemeClr>
              </a:solidFill>
            </a:endParaRPr>
          </a:p>
        </p:txBody>
      </p:sp>
      <p:sp>
        <p:nvSpPr>
          <p:cNvPr id="3" name="Content Placeholder 2"/>
          <p:cNvSpPr>
            <a:spLocks noGrp="1"/>
          </p:cNvSpPr>
          <p:nvPr>
            <p:ph idx="1"/>
          </p:nvPr>
        </p:nvSpPr>
        <p:spPr>
          <a:xfrm>
            <a:off x="914400" y="1628800"/>
            <a:ext cx="8229600" cy="4525963"/>
          </a:xfrm>
        </p:spPr>
        <p:txBody>
          <a:bodyPr>
            <a:normAutofit/>
          </a:bodyPr>
          <a:lstStyle/>
          <a:p>
            <a:r>
              <a:rPr lang="en-NZ" dirty="0" smtClean="0">
                <a:solidFill>
                  <a:srgbClr val="FF66FF"/>
                </a:solidFill>
              </a:rPr>
              <a:t>The Hector’s Dolphin is only found in NZ waters.</a:t>
            </a:r>
          </a:p>
          <a:p>
            <a:r>
              <a:rPr lang="en-NZ" dirty="0" smtClean="0">
                <a:solidFill>
                  <a:srgbClr val="FF66FF"/>
                </a:solidFill>
              </a:rPr>
              <a:t>The North island and South island Hector’s Dolphins are separate subspecies.</a:t>
            </a:r>
          </a:p>
          <a:p>
            <a:r>
              <a:rPr lang="en-NZ" dirty="0" smtClean="0">
                <a:solidFill>
                  <a:srgbClr val="FF66FF"/>
                </a:solidFill>
              </a:rPr>
              <a:t>And they are only found in inshore waters.</a:t>
            </a:r>
          </a:p>
        </p:txBody>
      </p:sp>
      <p:pic>
        <p:nvPicPr>
          <p:cNvPr id="3074" name="Picture 2" descr="http://www.google.co.nz/url?source=imgres&amp;ct=img&amp;q=http://www.seafriends.org.nz/new/map1.gif&amp;sa=X&amp;ei=8SnDT_-xE429iAfk_IGnCg&amp;ved=0CAQQ8wc4Hw&amp;usg=AFQjCNGYjjLs2k8SfSZegNny-leXZxnJVw"/>
          <p:cNvPicPr>
            <a:picLocks noChangeAspect="1" noChangeArrowheads="1"/>
          </p:cNvPicPr>
          <p:nvPr/>
        </p:nvPicPr>
        <p:blipFill>
          <a:blip r:embed="rId2" cstate="print"/>
          <a:srcRect/>
          <a:stretch>
            <a:fillRect/>
          </a:stretch>
        </p:blipFill>
        <p:spPr bwMode="auto">
          <a:xfrm>
            <a:off x="3635896" y="4283943"/>
            <a:ext cx="2880320" cy="2574057"/>
          </a:xfrm>
          <a:prstGeom prst="rect">
            <a:avLst/>
          </a:prstGeom>
          <a:noFill/>
        </p:spPr>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218</TotalTime>
  <Words>377</Words>
  <Application>Microsoft Office PowerPoint</Application>
  <PresentationFormat>On-screen Show (4:3)</PresentationFormat>
  <Paragraphs>38</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HECTOR’S DOLPHIN</vt:lpstr>
      <vt:lpstr>What they eat and what eats them.</vt:lpstr>
      <vt:lpstr>About their species.</vt:lpstr>
      <vt:lpstr>Problem-How can we help them.</vt:lpstr>
      <vt:lpstr>Interesting facts.</vt:lpstr>
      <vt:lpstr>What they look like/what special features they have to help them.</vt:lpstr>
      <vt:lpstr>Where this animal is found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HECTOR DOLPHIN</dc:title>
  <dc:creator>Sean Waddell</dc:creator>
  <cp:lastModifiedBy>Sean Waddell</cp:lastModifiedBy>
  <cp:revision>31</cp:revision>
  <dcterms:created xsi:type="dcterms:W3CDTF">2012-05-24T05:17:31Z</dcterms:created>
  <dcterms:modified xsi:type="dcterms:W3CDTF">2012-06-04T07:11:10Z</dcterms:modified>
</cp:coreProperties>
</file>